
<file path=[Content_Types].xml><?xml version="1.0" encoding="utf-8"?>
<Types xmlns="http://schemas.openxmlformats.org/package/2006/content-types"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BA0CF3-2211-4D98-9032-A676FA1964EA}">
  <a:tblStyle styleId="{6BBA0CF3-2211-4D98-9032-A676FA1964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65b6b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65b6b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65b6bdc4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65b6bdc4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65b6bdc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65b6bdc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65b6bdc4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65b6bdc4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Left: The two types of machine learning illustrated. We will use the first type, regression.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Right: How regression draws relationships between two variables (linear here).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65b6bdc4b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65b6bdc4b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65b6bdc4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65b6bdc4b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65b6bdc4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65b6bdc4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65b6bdc4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65b6bdc4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779804f2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779804f2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65b6bdc4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65b6bdc4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1.png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54540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Movie Popularity on IMDb 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Laura Hoffmann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Bilal Kudaimi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Erez Sarousi</a:t>
            </a:r>
            <a:endParaRPr/>
          </a:p>
        </p:txBody>
      </p:sp>
      <p:pic>
        <p:nvPicPr>
          <p:cNvPr id="2" name="Title">
            <a:hlinkClick r:id="" action="ppaction://media"/>
            <a:extLst>
              <a:ext uri="{FF2B5EF4-FFF2-40B4-BE49-F238E27FC236}">
                <a16:creationId xmlns:a16="http://schemas.microsoft.com/office/drawing/2014/main" id="{62896D24-B3A9-46FA-B91F-EC3C65B477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543" y="14286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Required</a:t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8975" y="2366000"/>
            <a:ext cx="1464375" cy="14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3550" y="2425050"/>
            <a:ext cx="1087125" cy="140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>
            <a:spLocks noGrp="1"/>
          </p:cNvSpPr>
          <p:nvPr>
            <p:ph type="body" idx="1"/>
          </p:nvPr>
        </p:nvSpPr>
        <p:spPr>
          <a:xfrm>
            <a:off x="2435950" y="974550"/>
            <a:ext cx="6250200" cy="38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The analysis conducted was not without limits. We could do more if we had: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		        Actor Budgets                Movie Reviews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FutureWork">
            <a:hlinkClick r:id="" action="ppaction://media"/>
            <a:extLst>
              <a:ext uri="{FF2B5EF4-FFF2-40B4-BE49-F238E27FC236}">
                <a16:creationId xmlns:a16="http://schemas.microsoft.com/office/drawing/2014/main" id="{6FDCFE68-D215-411F-A785-561C3A2C5E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4169" y="8858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2400250" y="1211350"/>
            <a:ext cx="63918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would like to thank the following people for their continued enthusiasm and support during this MSDS program:</a:t>
            </a:r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5100" y="2310250"/>
            <a:ext cx="1527550" cy="212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9275" y="2355638"/>
            <a:ext cx="3807549" cy="19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cknowledgements">
            <a:hlinkClick r:id="" action="ppaction://media"/>
            <a:extLst>
              <a:ext uri="{FF2B5EF4-FFF2-40B4-BE49-F238E27FC236}">
                <a16:creationId xmlns:a16="http://schemas.microsoft.com/office/drawing/2014/main" id="{07FC850E-6E00-463F-AFF7-DC9AA46E42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8468" y="8858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2705100" y="1258175"/>
            <a:ext cx="65409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Hollywood is worth over $42 billion as of 2019 alone.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13,500+ actors, $150 billion/year profit now.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still a large risk.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Hollywood relying solely on marketing to improve movie profits; it does not know which movies will succeed in advance.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very possible to predict the next blockbuster hit in advance.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Eliminates risk and increases profits. </a:t>
            </a:r>
            <a:endParaRPr/>
          </a:p>
        </p:txBody>
      </p:sp>
      <p:pic>
        <p:nvPicPr>
          <p:cNvPr id="81" name="Google Shape;81;p14" descr="Cinema of the United States - Wikipedi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00" y="2820006"/>
            <a:ext cx="2459475" cy="1541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 descr="Coronavirus is battering the Hollywood Boulevard economy - Los Angeles Time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00" y="1180350"/>
            <a:ext cx="2459475" cy="16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ntro">
            <a:hlinkClick r:id="" action="ppaction://media"/>
            <a:extLst>
              <a:ext uri="{FF2B5EF4-FFF2-40B4-BE49-F238E27FC236}">
                <a16:creationId xmlns:a16="http://schemas.microsoft.com/office/drawing/2014/main" id="{F1997E67-00E2-4F58-A865-FB076AA6E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4156" y="4561533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2400250" y="1211350"/>
            <a:ext cx="668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do this? We will use a machine learning model!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finds relationships between movies’ IMDb scores and their information (actors, count, etc) to predict future scores.</a:t>
            </a: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6269300" y="3325000"/>
            <a:ext cx="281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" name="Google Shape;91;p15" descr="Regression vs Classification in Machine Learning: What is The Difference? |  Springboard Blo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58449"/>
            <a:ext cx="3104850" cy="25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 descr="Linear Regression — Intro To Machine Learning #6 | by David Fumo | Simple  AI | Medium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4617" y="2223787"/>
            <a:ext cx="3214683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olution">
            <a:hlinkClick r:id="" action="ppaction://media"/>
            <a:extLst>
              <a:ext uri="{FF2B5EF4-FFF2-40B4-BE49-F238E27FC236}">
                <a16:creationId xmlns:a16="http://schemas.microsoft.com/office/drawing/2014/main" id="{ED011E8D-8CF1-49C9-8E9E-66B8044343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7000" y="8858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3254877" y="1274300"/>
            <a:ext cx="54669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did we build the machine learning model? </a:t>
            </a:r>
            <a:endParaRPr sz="20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1. Data preparation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2. Exploratory data analysis (EDA) 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3. Model building and “grading” using RMSE.</a:t>
            </a:r>
            <a:endParaRPr sz="16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RMSE? </a:t>
            </a:r>
            <a:endParaRPr sz="2000"/>
          </a:p>
          <a:p>
            <a:pPr marL="914400" lvl="1" indent="-327025" algn="l" rtl="0"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en" sz="1550"/>
              <a:t>Root Mean Squared Error (the closer it is to 0, the more accurate the model is).</a:t>
            </a:r>
            <a:endParaRPr sz="155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0" name="Google Shape;100;p16" descr="CRISP-DM - Data Science Process Allianc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11350"/>
            <a:ext cx="3774350" cy="30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nalysis">
            <a:hlinkClick r:id="" action="ppaction://media"/>
            <a:extLst>
              <a:ext uri="{FF2B5EF4-FFF2-40B4-BE49-F238E27FC236}">
                <a16:creationId xmlns:a16="http://schemas.microsoft.com/office/drawing/2014/main" id="{39F01C3E-F5C0-4A99-B814-620B071884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468" y="8858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Data Preparation</a:t>
            </a: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1"/>
          </p:nvPr>
        </p:nvSpPr>
        <p:spPr>
          <a:xfrm>
            <a:off x="2134175" y="1138575"/>
            <a:ext cx="6597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Making the data “clean” for building the model</a:t>
            </a:r>
            <a:endParaRPr sz="20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Filling of N/A values with nmerical means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Removal of special characters and whitespaces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Removal of duplicate rows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One hot encoding- separate columns for each genre (see below illustration)</a:t>
            </a:r>
            <a:endParaRPr sz="160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8" name="Google Shape;108;p17" descr="Building a One Hot Encoding Layer with TensorFlow | by George Novack |  Towards Data Scienc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79475"/>
            <a:ext cx="5581651" cy="156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art1">
            <a:hlinkClick r:id="" action="ppaction://media"/>
            <a:extLst>
              <a:ext uri="{FF2B5EF4-FFF2-40B4-BE49-F238E27FC236}">
                <a16:creationId xmlns:a16="http://schemas.microsoft.com/office/drawing/2014/main" id="{59B2F8EA-FE41-4143-A412-78A042F974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468" y="6001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5686750" y="428675"/>
            <a:ext cx="2073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EDA</a:t>
            </a: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>
            <a:off x="4487100" y="974325"/>
            <a:ext cx="4656900" cy="14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Visualizing correlations with some plots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IMDb scores vs. Movie Budget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IMDb scores vs. Facebook Likes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Highest scoring directors barchart</a:t>
            </a:r>
            <a:r>
              <a:rPr lang="en" sz="1500"/>
              <a:t> 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More plots are included in the code</a:t>
            </a:r>
            <a:endParaRPr sz="1500"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3837" y="2866300"/>
            <a:ext cx="3260175" cy="22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37" y="0"/>
            <a:ext cx="2810925" cy="27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007187"/>
            <a:ext cx="2903600" cy="21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3600" y="3166735"/>
            <a:ext cx="2980225" cy="1976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art2">
            <a:hlinkClick r:id="" action="ppaction://media"/>
            <a:extLst>
              <a:ext uri="{FF2B5EF4-FFF2-40B4-BE49-F238E27FC236}">
                <a16:creationId xmlns:a16="http://schemas.microsoft.com/office/drawing/2014/main" id="{1A4A1EEB-B201-4A49-A9FA-51A76D9F40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61573" y="184993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 Model Building</a:t>
            </a: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2072750" y="1138575"/>
            <a:ext cx="6658800" cy="28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Modeled four variations of ridge regression with data split into training and testing sets.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RMSE to evaluate each model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27" name="Google Shape;127;p19"/>
          <p:cNvSpPr txBox="1"/>
          <p:nvPr/>
        </p:nvSpPr>
        <p:spPr>
          <a:xfrm>
            <a:off x="2841875" y="19760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28" name="Google Shape;128;p19"/>
          <p:cNvGraphicFramePr/>
          <p:nvPr/>
        </p:nvGraphicFramePr>
        <p:xfrm>
          <a:off x="2089213" y="2222675"/>
          <a:ext cx="6625875" cy="2194410"/>
        </p:xfrm>
        <a:graphic>
          <a:graphicData uri="http://schemas.openxmlformats.org/drawingml/2006/table">
            <a:tbl>
              <a:tblPr>
                <a:noFill/>
                <a:tableStyleId>{6BBA0CF3-2211-4D98-9032-A676FA1964EA}</a:tableStyleId>
              </a:tblPr>
              <a:tblGrid>
                <a:gridCol w="70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One-hot encoded features?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10-fold cross-validation?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Train_test_split used?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art3">
            <a:hlinkClick r:id="" action="ppaction://media"/>
            <a:extLst>
              <a:ext uri="{FF2B5EF4-FFF2-40B4-BE49-F238E27FC236}">
                <a16:creationId xmlns:a16="http://schemas.microsoft.com/office/drawing/2014/main" id="{DDEA3AC6-5114-485B-A485-0373EA0DE4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468" y="8858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9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Encountered</a:t>
            </a: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2410100" y="1309925"/>
            <a:ext cx="6321600" cy="3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initially had difficulty finding the best regression model before settling on Ridge Regression.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Furthermore, we had issues including genre information that included multiple genres at once. We solved it through one-hot encoding.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600" y="2903425"/>
            <a:ext cx="2105300" cy="174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6225" y="2802775"/>
            <a:ext cx="3005475" cy="18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Challenges">
            <a:hlinkClick r:id="" action="ppaction://media"/>
            <a:extLst>
              <a:ext uri="{FF2B5EF4-FFF2-40B4-BE49-F238E27FC236}">
                <a16:creationId xmlns:a16="http://schemas.microsoft.com/office/drawing/2014/main" id="{C7531C4E-5E4D-41D5-8580-9B02065E91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1600" y="8858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6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Summary</a:t>
            </a: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1"/>
          </p:nvPr>
        </p:nvSpPr>
        <p:spPr>
          <a:xfrm>
            <a:off x="2353050" y="1344150"/>
            <a:ext cx="5126400" cy="8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found that these movies will score highest:</a:t>
            </a:r>
            <a:endParaRPr sz="1500"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7600" y="2009799"/>
            <a:ext cx="888679" cy="1145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3681" y="2009799"/>
            <a:ext cx="613990" cy="535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3681" y="2635263"/>
            <a:ext cx="613987" cy="51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10837" y="2005500"/>
            <a:ext cx="1153675" cy="11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63988" y="3405107"/>
            <a:ext cx="1131416" cy="1131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43140" y="3406982"/>
            <a:ext cx="1131416" cy="1131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82925" y="3991086"/>
            <a:ext cx="578024" cy="578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52703" y="3376263"/>
            <a:ext cx="638468" cy="63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10819" y="3376268"/>
            <a:ext cx="1153693" cy="1153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345643" y="2005501"/>
            <a:ext cx="1368108" cy="11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Conclusion">
            <a:hlinkClick r:id="" action="ppaction://media"/>
            <a:extLst>
              <a:ext uri="{FF2B5EF4-FFF2-40B4-BE49-F238E27FC236}">
                <a16:creationId xmlns:a16="http://schemas.microsoft.com/office/drawing/2014/main" id="{A81060E0-D7AE-4946-BF88-E35D66D558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62731" y="8858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447</Words>
  <Application>Microsoft Office PowerPoint</Application>
  <PresentationFormat>On-screen Show (16:9)</PresentationFormat>
  <Paragraphs>80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Lato</vt:lpstr>
      <vt:lpstr>Raleway</vt:lpstr>
      <vt:lpstr>Swiss</vt:lpstr>
      <vt:lpstr>Predicting Movie Popularity on IMDb </vt:lpstr>
      <vt:lpstr>Introduction</vt:lpstr>
      <vt:lpstr>Our solution</vt:lpstr>
      <vt:lpstr>Analysis</vt:lpstr>
      <vt:lpstr>Part 1: Data Preparation</vt:lpstr>
      <vt:lpstr>Part 2: EDA</vt:lpstr>
      <vt:lpstr>Part 3: Model Building</vt:lpstr>
      <vt:lpstr>Challenges Encountered</vt:lpstr>
      <vt:lpstr>Results Summary</vt:lpstr>
      <vt:lpstr>Future Work Required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Movie Popularity on IMDb</dc:title>
  <dc:creator>Bilal Kudaimi</dc:creator>
  <cp:lastModifiedBy>Bilal Kudaimi</cp:lastModifiedBy>
  <cp:revision>11</cp:revision>
  <dcterms:modified xsi:type="dcterms:W3CDTF">2021-08-10T17:02:05Z</dcterms:modified>
</cp:coreProperties>
</file>